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B6B96-5879-42C9-A504-09C20AC835E9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10855-017D-44A7-B291-816DCC1D05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27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A15131B-6B42-49CC-A09E-19426AC939F5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4266439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4999330-0499-47AE-A6A9-205C1CC80E86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947580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23EB774-2330-48C9-A62F-6B427FCD6196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461074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CDAE05C-E0FA-4AD4-8850-F57591B1D020}" type="slidenum">
              <a:rPr lang="en-US" altLang="en-US" sz="1200"/>
              <a:pPr/>
              <a:t>15</a:t>
            </a:fld>
            <a:endParaRPr lang="en-US" altLang="en-US" sz="120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2707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904B9EF-BBFD-4866-9E06-EF1F85EF6DF3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706238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AAD0708-5F23-4985-BAD2-8C8D0D24C83C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552862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9F61917-6A1E-4B78-BE77-F58134C2EF06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569934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7DEAB26-B5DE-4EF8-B394-CDFC6643C874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05254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1C301AF8-D7BD-487E-AC5B-281954155D61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737118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8810FE4-87CC-4292-AFFA-FDDE6ECAE1A8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037417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8FCE309D-4265-4DE4-B65F-BCDF0F4EDEC7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51971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AFB4D04-CFCB-408E-B8A3-54DD3472855B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63263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1" y="1348740"/>
            <a:ext cx="9447212" cy="3428641"/>
          </a:xfrm>
        </p:spPr>
        <p:txBody>
          <a:bodyPr>
            <a:normAutofit/>
          </a:bodyPr>
          <a:lstStyle/>
          <a:p>
            <a:r>
              <a:rPr lang="en-US" dirty="0" smtClean="0"/>
              <a:t>Darwin’s Theory of Evolution by Natural Selection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898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40156" y="395511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en-US" altLang="en-US" b="1"/>
              <a:t>5.  Nature (the environment) will determine which organism is the fittest to  Survive</a:t>
            </a:r>
          </a:p>
        </p:txBody>
      </p:sp>
      <p:pic>
        <p:nvPicPr>
          <p:cNvPr id="3481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76401"/>
            <a:ext cx="7924800" cy="46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Text Box 5"/>
          <p:cNvSpPr txBox="1">
            <a:spLocks noChangeArrowheads="1"/>
          </p:cNvSpPr>
          <p:nvPr/>
        </p:nvSpPr>
        <p:spPr bwMode="auto">
          <a:xfrm>
            <a:off x="1524000" y="6278564"/>
            <a:ext cx="91440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200">
                <a:solidFill>
                  <a:schemeClr val="tx2"/>
                </a:solidFill>
              </a:rPr>
              <a:t>a. long neck giraffes survive over short neck giraffes.</a:t>
            </a:r>
          </a:p>
        </p:txBody>
      </p:sp>
    </p:spTree>
    <p:extLst>
      <p:ext uri="{BB962C8B-B14F-4D97-AF65-F5344CB8AC3E}">
        <p14:creationId xmlns:p14="http://schemas.microsoft.com/office/powerpoint/2010/main" val="25781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01384" y="319311"/>
            <a:ext cx="10140096" cy="1280890"/>
          </a:xfrm>
        </p:spPr>
        <p:txBody>
          <a:bodyPr>
            <a:normAutofit/>
          </a:bodyPr>
          <a:lstStyle/>
          <a:p>
            <a:pPr algn="ctr"/>
            <a:r>
              <a:rPr lang="en-US" altLang="en-US" sz="4000" b="1" u="sng" dirty="0">
                <a:solidFill>
                  <a:schemeClr val="tx1"/>
                </a:solidFill>
              </a:rPr>
              <a:t>Evidence of Natural </a:t>
            </a:r>
            <a:r>
              <a:rPr lang="en-US" altLang="en-US" sz="4000" b="1" u="sng" dirty="0" smtClean="0">
                <a:solidFill>
                  <a:schemeClr val="tx1"/>
                </a:solidFill>
              </a:rPr>
              <a:t>Selection</a:t>
            </a:r>
            <a:endParaRPr lang="en-US" altLang="en-US" b="1" u="sng" dirty="0" smtClean="0">
              <a:solidFill>
                <a:schemeClr val="tx1"/>
              </a:solidFill>
            </a:endParaRPr>
          </a:p>
        </p:txBody>
      </p:sp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38" y="1920082"/>
            <a:ext cx="31305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133601"/>
            <a:ext cx="3390900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3916680" y="1219201"/>
            <a:ext cx="49863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 dirty="0"/>
              <a:t>The Peppered Moth in England</a:t>
            </a:r>
            <a:endParaRPr lang="en-US" altLang="en-US" dirty="0"/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2624138" y="5911850"/>
            <a:ext cx="31924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2800"/>
              <a:t>Before the industrial </a:t>
            </a:r>
          </a:p>
          <a:p>
            <a:pPr algn="ctr"/>
            <a:r>
              <a:rPr lang="en-US" altLang="en-US" sz="2800"/>
              <a:t>revolution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978651" y="5911850"/>
            <a:ext cx="28876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r>
              <a:rPr lang="en-US" altLang="en-US" sz="2800"/>
              <a:t>After the industrial</a:t>
            </a:r>
          </a:p>
          <a:p>
            <a:pPr algn="ctr"/>
            <a:r>
              <a:rPr lang="en-US" altLang="en-US" sz="2800"/>
              <a:t>revolution</a:t>
            </a:r>
          </a:p>
        </p:txBody>
      </p:sp>
    </p:spTree>
    <p:extLst>
      <p:ext uri="{BB962C8B-B14F-4D97-AF65-F5344CB8AC3E}">
        <p14:creationId xmlns:p14="http://schemas.microsoft.com/office/powerpoint/2010/main" val="284923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1949450" y="320040"/>
            <a:ext cx="8183563" cy="1143000"/>
          </a:xfrm>
        </p:spPr>
        <p:txBody>
          <a:bodyPr>
            <a:normAutofit fontScale="90000"/>
          </a:bodyPr>
          <a:lstStyle/>
          <a:p>
            <a:r>
              <a:rPr lang="en-US" altLang="en-US" sz="4000" b="1">
                <a:solidFill>
                  <a:schemeClr val="tx1"/>
                </a:solidFill>
              </a:rPr>
              <a:t>Explanation for the peppered moth</a:t>
            </a:r>
            <a:endParaRPr lang="en-US" altLang="en-US" b="1" smtClean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1" y="1066800"/>
            <a:ext cx="8105775" cy="4425950"/>
          </a:xfrm>
        </p:spPr>
        <p:txBody>
          <a:bodyPr/>
          <a:lstStyle/>
          <a:p>
            <a:r>
              <a:rPr lang="en-US" altLang="en-US" sz="2800" dirty="0" smtClean="0"/>
              <a:t>There was variation in the moth population to begin with, some were black and some were white.  </a:t>
            </a:r>
          </a:p>
          <a:p>
            <a:r>
              <a:rPr lang="en-US" altLang="en-US" sz="2800" dirty="0" smtClean="0"/>
              <a:t>This variation was due to random mutations.</a:t>
            </a:r>
          </a:p>
          <a:p>
            <a:endParaRPr lang="en-US" altLang="en-US" dirty="0" smtClean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3352800"/>
            <a:ext cx="2633663" cy="320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149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286001" y="685800"/>
            <a:ext cx="4594859" cy="5692140"/>
          </a:xfrm>
          <a:noFill/>
        </p:spPr>
        <p:txBody>
          <a:bodyPr>
            <a:normAutofit/>
          </a:bodyPr>
          <a:lstStyle/>
          <a:p>
            <a:pPr>
              <a:buFont typeface="Monotype Sorts" charset="2"/>
              <a:buNone/>
            </a:pPr>
            <a:r>
              <a:rPr lang="en-US" altLang="en-US" sz="2800" b="1" dirty="0" smtClean="0">
                <a:solidFill>
                  <a:schemeClr val="tx2"/>
                </a:solidFill>
              </a:rPr>
              <a:t>Before </a:t>
            </a:r>
            <a:r>
              <a:rPr lang="en-US" altLang="en-US" sz="2800" dirty="0" smtClean="0">
                <a:solidFill>
                  <a:schemeClr val="tx2"/>
                </a:solidFill>
              </a:rPr>
              <a:t>the industrial revolution, the bark of the tree bark was white in color.</a:t>
            </a:r>
          </a:p>
          <a:p>
            <a:pPr>
              <a:buFont typeface="Monotype Sorts" charset="2"/>
              <a:buNone/>
            </a:pPr>
            <a:endParaRPr lang="en-US" altLang="en-US" sz="2800" dirty="0" smtClean="0">
              <a:solidFill>
                <a:schemeClr val="tx2"/>
              </a:solidFill>
            </a:endParaRPr>
          </a:p>
          <a:p>
            <a:pPr>
              <a:buFont typeface="Monotype Sorts" charset="2"/>
              <a:buNone/>
            </a:pPr>
            <a:r>
              <a:rPr lang="en-US" altLang="en-US" sz="2800" dirty="0" smtClean="0">
                <a:solidFill>
                  <a:schemeClr val="tx2"/>
                </a:solidFill>
              </a:rPr>
              <a:t>The white moths then were </a:t>
            </a:r>
            <a:br>
              <a:rPr lang="en-US" altLang="en-US" sz="2800" dirty="0" smtClean="0">
                <a:solidFill>
                  <a:schemeClr val="tx2"/>
                </a:solidFill>
              </a:rPr>
            </a:br>
            <a:r>
              <a:rPr lang="en-US" altLang="en-US" sz="2800" dirty="0" smtClean="0">
                <a:solidFill>
                  <a:schemeClr val="tx2"/>
                </a:solidFill>
              </a:rPr>
              <a:t>easily camouflaged, </a:t>
            </a:r>
            <a:br>
              <a:rPr lang="en-US" altLang="en-US" sz="2800" dirty="0" smtClean="0">
                <a:solidFill>
                  <a:schemeClr val="tx2"/>
                </a:solidFill>
              </a:rPr>
            </a:br>
            <a:r>
              <a:rPr lang="en-US" altLang="en-US" sz="2800" dirty="0" smtClean="0">
                <a:solidFill>
                  <a:schemeClr val="tx2"/>
                </a:solidFill>
              </a:rPr>
              <a:t>survived, and reproduced.</a:t>
            </a:r>
            <a:br>
              <a:rPr lang="en-US" altLang="en-US" sz="2800" dirty="0" smtClean="0">
                <a:solidFill>
                  <a:schemeClr val="tx2"/>
                </a:solidFill>
              </a:rPr>
            </a:br>
            <a:endParaRPr lang="en-US" altLang="en-US" sz="2800" dirty="0" smtClean="0">
              <a:solidFill>
                <a:schemeClr val="tx2"/>
              </a:solidFill>
            </a:endParaRPr>
          </a:p>
          <a:p>
            <a:pPr>
              <a:buFont typeface="Monotype Sorts" charset="2"/>
              <a:buNone/>
            </a:pPr>
            <a:r>
              <a:rPr lang="en-US" altLang="en-US" sz="2800" dirty="0" smtClean="0">
                <a:solidFill>
                  <a:schemeClr val="tx2"/>
                </a:solidFill>
              </a:rPr>
              <a:t>Black moths were rare</a:t>
            </a:r>
            <a:r>
              <a:rPr lang="en-US" altLang="en-US" dirty="0" smtClean="0"/>
              <a:t>.</a:t>
            </a:r>
          </a:p>
        </p:txBody>
      </p:sp>
      <p:pic>
        <p:nvPicPr>
          <p:cNvPr id="40963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9481" y="685800"/>
            <a:ext cx="4543254" cy="553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47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0241" y="609600"/>
            <a:ext cx="4869179" cy="4808220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None/>
            </a:pPr>
            <a:r>
              <a:rPr lang="en-US" altLang="en-US" sz="2800" b="1" dirty="0">
                <a:solidFill>
                  <a:schemeClr val="tx2"/>
                </a:solidFill>
              </a:rPr>
              <a:t>After the industrial revolution</a:t>
            </a:r>
            <a:r>
              <a:rPr lang="en-US" altLang="en-US" sz="2800" dirty="0">
                <a:solidFill>
                  <a:schemeClr val="tx2"/>
                </a:solidFill>
              </a:rPr>
              <a:t>, the trees became covered in soot/pollution from all of the factories and the trees turned black.</a:t>
            </a:r>
            <a:br>
              <a:rPr lang="en-US" altLang="en-US" sz="2800" dirty="0">
                <a:solidFill>
                  <a:schemeClr val="tx2"/>
                </a:solidFill>
              </a:rPr>
            </a:br>
            <a:r>
              <a:rPr lang="en-US" altLang="en-US" sz="2800" dirty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Now the black moth </a:t>
            </a:r>
            <a:br>
              <a:rPr lang="en-US" altLang="en-US" sz="2800" dirty="0">
                <a:solidFill>
                  <a:schemeClr val="tx2"/>
                </a:solidFill>
              </a:rPr>
            </a:br>
            <a:r>
              <a:rPr lang="en-US" altLang="en-US" sz="2800" dirty="0">
                <a:solidFill>
                  <a:schemeClr val="tx2"/>
                </a:solidFill>
              </a:rPr>
              <a:t> were easily camouflaged, </a:t>
            </a:r>
            <a:br>
              <a:rPr lang="en-US" altLang="en-US" sz="2800" dirty="0">
                <a:solidFill>
                  <a:schemeClr val="tx2"/>
                </a:solidFill>
              </a:rPr>
            </a:br>
            <a:r>
              <a:rPr lang="en-US" altLang="en-US" sz="2800" dirty="0">
                <a:solidFill>
                  <a:schemeClr val="tx2"/>
                </a:solidFill>
              </a:rPr>
              <a:t>survived, and reproduced. </a:t>
            </a:r>
            <a:br>
              <a:rPr lang="en-US" altLang="en-US" sz="2800" dirty="0">
                <a:solidFill>
                  <a:schemeClr val="tx2"/>
                </a:solidFill>
              </a:rPr>
            </a:br>
            <a:r>
              <a:rPr lang="en-US" altLang="en-US" sz="2800" dirty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altLang="en-US" sz="2800" dirty="0">
                <a:solidFill>
                  <a:schemeClr val="tx2"/>
                </a:solidFill>
              </a:rPr>
              <a:t>White moths were rare.</a:t>
            </a:r>
          </a:p>
        </p:txBody>
      </p:sp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5" y="609600"/>
            <a:ext cx="4428787" cy="4808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95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6314" y="547910"/>
            <a:ext cx="8911687" cy="1280890"/>
          </a:xfrm>
        </p:spPr>
        <p:txBody>
          <a:bodyPr/>
          <a:lstStyle/>
          <a:p>
            <a:r>
              <a:rPr lang="en-US" altLang="en-US" dirty="0" smtClean="0"/>
              <a:t>How does the peppered moth illustrate natural selection?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62226" y="1828800"/>
            <a:ext cx="8105775" cy="4425950"/>
          </a:xfrm>
        </p:spPr>
        <p:txBody>
          <a:bodyPr>
            <a:noAutofit/>
          </a:bodyPr>
          <a:lstStyle/>
          <a:p>
            <a:r>
              <a:rPr lang="en-US" altLang="en-US" sz="2800" dirty="0" smtClean="0">
                <a:solidFill>
                  <a:schemeClr val="tx2"/>
                </a:solidFill>
              </a:rPr>
              <a:t>There was variation in the population to begin with (some white, some black).</a:t>
            </a:r>
          </a:p>
          <a:p>
            <a:r>
              <a:rPr lang="en-US" altLang="en-US" sz="2800" dirty="0" smtClean="0">
                <a:solidFill>
                  <a:schemeClr val="tx2"/>
                </a:solidFill>
              </a:rPr>
              <a:t>Moths tend to over-reproduce .</a:t>
            </a:r>
          </a:p>
          <a:p>
            <a:r>
              <a:rPr lang="en-US" altLang="en-US" sz="2800" dirty="0" smtClean="0">
                <a:solidFill>
                  <a:schemeClr val="tx2"/>
                </a:solidFill>
              </a:rPr>
              <a:t>Therefore there is a struggle for survival.</a:t>
            </a:r>
          </a:p>
          <a:p>
            <a:r>
              <a:rPr lang="en-US" altLang="en-US" sz="2800" dirty="0" smtClean="0">
                <a:solidFill>
                  <a:schemeClr val="tx2"/>
                </a:solidFill>
              </a:rPr>
              <a:t>The fittest (those that were camouflaged the best) survived.  </a:t>
            </a:r>
          </a:p>
          <a:p>
            <a:r>
              <a:rPr lang="en-US" altLang="en-US" sz="2800" dirty="0" smtClean="0">
                <a:solidFill>
                  <a:schemeClr val="tx2"/>
                </a:solidFill>
              </a:rPr>
              <a:t>The environment determined which moths were the most fit.</a:t>
            </a:r>
          </a:p>
        </p:txBody>
      </p:sp>
    </p:spTree>
    <p:extLst>
      <p:ext uri="{BB962C8B-B14F-4D97-AF65-F5344CB8AC3E}">
        <p14:creationId xmlns:p14="http://schemas.microsoft.com/office/powerpoint/2010/main" val="182182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Activity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6329" y="1524001"/>
            <a:ext cx="9430871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Place a small handful of each color (speckled and white) chips on the white paper</a:t>
            </a:r>
          </a:p>
          <a:p>
            <a:r>
              <a:rPr lang="en-US" sz="2800" dirty="0" smtClean="0"/>
              <a:t>Stand up and try to count as many white chips as possible in 10 sec. Repeat for colored chips</a:t>
            </a:r>
          </a:p>
          <a:p>
            <a:r>
              <a:rPr lang="en-US" sz="2800" dirty="0"/>
              <a:t>Place a small handful of each color (speckled and white) chips on the </a:t>
            </a:r>
            <a:r>
              <a:rPr lang="en-US" sz="2800" dirty="0" smtClean="0"/>
              <a:t>speckled paper</a:t>
            </a:r>
          </a:p>
          <a:p>
            <a:r>
              <a:rPr lang="en-US" sz="2800" dirty="0"/>
              <a:t>Stand up and try to count as many white chips as possible in 10 sec. Repeat for colored </a:t>
            </a:r>
            <a:r>
              <a:rPr lang="en-US" sz="2800" dirty="0" smtClean="0"/>
              <a:t>chips</a:t>
            </a:r>
          </a:p>
          <a:p>
            <a:r>
              <a:rPr lang="en-US" sz="2800" dirty="0" smtClean="0"/>
              <a:t>Record the observations/data in your notebook </a:t>
            </a:r>
            <a:r>
              <a:rPr lang="en-US" sz="2800" dirty="0" err="1" smtClean="0"/>
              <a:t>pg</a:t>
            </a:r>
            <a:r>
              <a:rPr lang="en-US" sz="2800" dirty="0" smtClean="0"/>
              <a:t> 118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9949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u="sng" dirty="0">
                <a:solidFill>
                  <a:schemeClr val="tx2"/>
                </a:solidFill>
              </a:rPr>
              <a:t>Natural Selection:</a:t>
            </a:r>
            <a:r>
              <a:rPr lang="en-US" sz="3600" b="1" dirty="0">
                <a:solidFill>
                  <a:schemeClr val="tx2"/>
                </a:solidFill>
              </a:rPr>
              <a:t>  Organisms that are best adapted to an environment </a:t>
            </a:r>
            <a:r>
              <a:rPr lang="en-US" sz="3600" b="1" i="1" u="sng" dirty="0">
                <a:solidFill>
                  <a:schemeClr val="tx2"/>
                </a:solidFill>
              </a:rPr>
              <a:t>survive</a:t>
            </a:r>
            <a:r>
              <a:rPr lang="en-US" sz="3600" b="1" dirty="0">
                <a:solidFill>
                  <a:schemeClr val="tx2"/>
                </a:solidFill>
              </a:rPr>
              <a:t> and </a:t>
            </a:r>
            <a:r>
              <a:rPr lang="en-US" sz="3600" b="1" i="1" u="sng" dirty="0">
                <a:solidFill>
                  <a:schemeClr val="tx2"/>
                </a:solidFill>
              </a:rPr>
              <a:t>reproduce</a:t>
            </a:r>
            <a:r>
              <a:rPr lang="en-US" sz="3600" b="1" dirty="0">
                <a:solidFill>
                  <a:schemeClr val="tx2"/>
                </a:solidFill>
              </a:rPr>
              <a:t> more than others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70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u="sng" smtClean="0">
                <a:solidFill>
                  <a:schemeClr val="tx1"/>
                </a:solidFill>
              </a:rPr>
              <a:t>Darwin’s Theory of Natural Selection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09800" y="1752600"/>
            <a:ext cx="8458200" cy="4425950"/>
          </a:xfrm>
        </p:spPr>
        <p:txBody>
          <a:bodyPr>
            <a:normAutofit fontScale="92500"/>
          </a:bodyPr>
          <a:lstStyle/>
          <a:p>
            <a:pPr marL="609600" indent="-609600">
              <a:buFont typeface="Monotype Sorts" charset="2"/>
              <a:buAutoNum type="arabicPeriod"/>
            </a:pPr>
            <a:r>
              <a:rPr lang="en-US" altLang="en-US" sz="3600" b="1" dirty="0"/>
              <a:t>There is variation  within any species</a:t>
            </a:r>
          </a:p>
          <a:p>
            <a:pPr marL="609600" indent="-609600">
              <a:buFont typeface="Monotype Sorts" charset="2"/>
              <a:buAutoNum type="arabicPeriod"/>
            </a:pPr>
            <a:r>
              <a:rPr lang="en-US" altLang="en-US" sz="3600" b="1" dirty="0"/>
              <a:t>All organisms tend to over-reproduce</a:t>
            </a:r>
          </a:p>
          <a:p>
            <a:pPr marL="609600" indent="-609600">
              <a:buFont typeface="Monotype Sorts" charset="2"/>
              <a:buAutoNum type="arabicPeriod"/>
            </a:pPr>
            <a:r>
              <a:rPr lang="en-US" altLang="en-US" sz="3600" b="1" dirty="0"/>
              <a:t>There is a struggle for survival</a:t>
            </a:r>
          </a:p>
          <a:p>
            <a:pPr marL="609600" indent="-609600">
              <a:buFont typeface="Monotype Sorts" charset="2"/>
              <a:buAutoNum type="arabicPeriod"/>
            </a:pPr>
            <a:r>
              <a:rPr lang="en-US" altLang="en-US" sz="3600" b="1" dirty="0"/>
              <a:t>The fittest survive</a:t>
            </a:r>
          </a:p>
          <a:p>
            <a:pPr marL="609600" indent="-609600">
              <a:buFont typeface="Monotype Sorts" charset="2"/>
              <a:buAutoNum type="arabicPeriod"/>
            </a:pPr>
            <a:r>
              <a:rPr lang="en-US" altLang="en-US" sz="3600" b="1" dirty="0"/>
              <a:t>The environment determines who is the fittest</a:t>
            </a:r>
          </a:p>
        </p:txBody>
      </p:sp>
    </p:spTree>
    <p:extLst>
      <p:ext uri="{BB962C8B-B14F-4D97-AF65-F5344CB8AC3E}">
        <p14:creationId xmlns:p14="http://schemas.microsoft.com/office/powerpoint/2010/main" val="3688774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69965" y="673324"/>
            <a:ext cx="8911687" cy="128089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2"/>
                </a:solidFill>
              </a:rPr>
              <a:t>1.  </a:t>
            </a:r>
            <a:r>
              <a:rPr lang="en-US" altLang="en-US" b="1" dirty="0" smtClean="0">
                <a:solidFill>
                  <a:schemeClr val="tx2"/>
                </a:solidFill>
              </a:rPr>
              <a:t>Variation exists within every population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1954214"/>
            <a:ext cx="7467600" cy="357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 Box 5"/>
          <p:cNvSpPr txBox="1">
            <a:spLocks noChangeArrowheads="1"/>
          </p:cNvSpPr>
          <p:nvPr/>
        </p:nvSpPr>
        <p:spPr bwMode="auto">
          <a:xfrm>
            <a:off x="2895600" y="5715000"/>
            <a:ext cx="7543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>
                <a:solidFill>
                  <a:schemeClr val="tx2"/>
                </a:solidFill>
              </a:rPr>
              <a:t>  a. Ladybugs have different spots</a:t>
            </a:r>
          </a:p>
        </p:txBody>
      </p:sp>
    </p:spTree>
    <p:extLst>
      <p:ext uri="{BB962C8B-B14F-4D97-AF65-F5344CB8AC3E}">
        <p14:creationId xmlns:p14="http://schemas.microsoft.com/office/powerpoint/2010/main" val="303646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1295400"/>
            <a:ext cx="3165475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1028"/>
          <p:cNvSpPr txBox="1">
            <a:spLocks noChangeArrowheads="1"/>
          </p:cNvSpPr>
          <p:nvPr/>
        </p:nvSpPr>
        <p:spPr bwMode="auto">
          <a:xfrm>
            <a:off x="2514600" y="2667000"/>
            <a:ext cx="4191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 sz="3600" dirty="0">
              <a:solidFill>
                <a:schemeClr val="tx2"/>
              </a:solidFill>
            </a:endParaRPr>
          </a:p>
          <a:p>
            <a:r>
              <a:rPr lang="en-US" altLang="en-US" sz="3600" dirty="0">
                <a:solidFill>
                  <a:schemeClr val="tx2"/>
                </a:solidFill>
              </a:rPr>
              <a:t>b. Zebras all have</a:t>
            </a:r>
          </a:p>
          <a:p>
            <a:r>
              <a:rPr lang="en-US" altLang="en-US" sz="3600" dirty="0">
                <a:solidFill>
                  <a:schemeClr val="tx2"/>
                </a:solidFill>
              </a:rPr>
              <a:t>different stripes</a:t>
            </a:r>
          </a:p>
          <a:p>
            <a:endParaRPr lang="en-US" altLang="en-US" sz="3600" b="1" dirty="0"/>
          </a:p>
        </p:txBody>
      </p:sp>
      <p:sp>
        <p:nvSpPr>
          <p:cNvPr id="24580" name="Text Box 1029"/>
          <p:cNvSpPr txBox="1">
            <a:spLocks noChangeArrowheads="1"/>
          </p:cNvSpPr>
          <p:nvPr/>
        </p:nvSpPr>
        <p:spPr bwMode="auto">
          <a:xfrm>
            <a:off x="2514600" y="228600"/>
            <a:ext cx="62484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kumimoji="1" lang="en-US" altLang="en-US" sz="4400" b="1" dirty="0"/>
              <a:t>1.  Variation exists within every population</a:t>
            </a:r>
          </a:p>
        </p:txBody>
      </p:sp>
    </p:spTree>
    <p:extLst>
      <p:ext uri="{BB962C8B-B14F-4D97-AF65-F5344CB8AC3E}">
        <p14:creationId xmlns:p14="http://schemas.microsoft.com/office/powerpoint/2010/main" val="5116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1692" y="69550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chemeClr val="tx2"/>
                </a:solidFill>
              </a:rPr>
              <a:t>2.  All species tend to produce more offspring than they can support</a:t>
            </a: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" y="1727994"/>
            <a:ext cx="4343400" cy="290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550" y="1665364"/>
            <a:ext cx="32512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4308290"/>
            <a:ext cx="350520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5556250" y="5089155"/>
            <a:ext cx="2000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 dirty="0">
                <a:solidFill>
                  <a:schemeClr val="tx2"/>
                </a:solidFill>
              </a:rPr>
              <a:t>c. Frog eggs</a:t>
            </a:r>
            <a:endParaRPr lang="en-US" altLang="en-US" dirty="0">
              <a:solidFill>
                <a:schemeClr val="tx2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266531" y="2316004"/>
            <a:ext cx="25225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200" b="1" dirty="0">
                <a:solidFill>
                  <a:schemeClr val="tx2"/>
                </a:solidFill>
              </a:rPr>
              <a:t>a. Turtle eggs</a:t>
            </a:r>
            <a:endParaRPr lang="en-US" altLang="en-US" dirty="0">
              <a:solidFill>
                <a:schemeClr val="tx2"/>
              </a:solidFill>
            </a:endParaRPr>
          </a:p>
        </p:txBody>
      </p:sp>
      <p:sp>
        <p:nvSpPr>
          <p:cNvPr id="18443" name="Text Box 11"/>
          <p:cNvSpPr txBox="1">
            <a:spLocks noChangeArrowheads="1"/>
          </p:cNvSpPr>
          <p:nvPr/>
        </p:nvSpPr>
        <p:spPr bwMode="auto">
          <a:xfrm>
            <a:off x="5849620" y="3215128"/>
            <a:ext cx="2438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2800" b="1" dirty="0">
                <a:solidFill>
                  <a:schemeClr val="tx2"/>
                </a:solidFill>
              </a:rPr>
              <a:t>b. Insect </a:t>
            </a:r>
            <a:br>
              <a:rPr lang="en-US" altLang="en-US" sz="2800" b="1" dirty="0">
                <a:solidFill>
                  <a:schemeClr val="tx2"/>
                </a:solidFill>
              </a:rPr>
            </a:br>
            <a:r>
              <a:rPr lang="en-US" altLang="en-US" sz="2800" b="1" dirty="0">
                <a:solidFill>
                  <a:schemeClr val="tx2"/>
                </a:solidFill>
              </a:rPr>
              <a:t>    eggs</a:t>
            </a:r>
          </a:p>
        </p:txBody>
      </p:sp>
    </p:spTree>
    <p:extLst>
      <p:ext uri="{BB962C8B-B14F-4D97-AF65-F5344CB8AC3E}">
        <p14:creationId xmlns:p14="http://schemas.microsoft.com/office/powerpoint/2010/main" val="826275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0" grpId="0" autoUpdateAnimBg="0"/>
      <p:bldP spid="18441" grpId="0" autoUpdateAnimBg="0"/>
      <p:bldP spid="18443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16380" y="243111"/>
            <a:ext cx="10279380" cy="1426940"/>
          </a:xfrm>
        </p:spPr>
        <p:txBody>
          <a:bodyPr>
            <a:normAutofit/>
          </a:bodyPr>
          <a:lstStyle/>
          <a:p>
            <a:r>
              <a:rPr lang="en-US" altLang="en-US" sz="4400" dirty="0" smtClean="0">
                <a:solidFill>
                  <a:schemeClr val="tx2"/>
                </a:solidFill>
              </a:rPr>
              <a:t>3.  There is a Struggle for Survival</a:t>
            </a: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24001"/>
            <a:ext cx="32766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8001000" y="1981200"/>
            <a:ext cx="26670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marL="514350" indent="-51435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altLang="en-US" sz="3200" b="1">
                <a:solidFill>
                  <a:schemeClr val="tx2"/>
                </a:solidFill>
              </a:rPr>
              <a:t>To eat</a:t>
            </a: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altLang="en-US" sz="3200" b="1">
                <a:solidFill>
                  <a:schemeClr val="tx2"/>
                </a:solidFill>
              </a:rPr>
              <a:t> To drink</a:t>
            </a: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altLang="en-US" sz="3200" b="1">
                <a:solidFill>
                  <a:schemeClr val="tx2"/>
                </a:solidFill>
              </a:rPr>
              <a:t>Territory</a:t>
            </a:r>
          </a:p>
          <a:p>
            <a:pPr>
              <a:spcBef>
                <a:spcPct val="50000"/>
              </a:spcBef>
              <a:buFontTx/>
              <a:buAutoNum type="alphaLcPeriod"/>
            </a:pPr>
            <a:r>
              <a:rPr lang="en-US" altLang="en-US" sz="3200" b="1">
                <a:solidFill>
                  <a:schemeClr val="tx2"/>
                </a:solidFill>
              </a:rPr>
              <a:t>To mate</a:t>
            </a:r>
          </a:p>
        </p:txBody>
      </p:sp>
      <p:pic>
        <p:nvPicPr>
          <p:cNvPr id="28677" name="Picture 6" descr="kittens competing for wat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19601"/>
            <a:ext cx="29718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7" descr="elephants fight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8000" y="5016500"/>
            <a:ext cx="2540000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9" name="Picture 8" descr="walrus territor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905001"/>
            <a:ext cx="2706688" cy="396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243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861405" y="547911"/>
            <a:ext cx="8911687" cy="1280890"/>
          </a:xfrm>
        </p:spPr>
        <p:txBody>
          <a:bodyPr>
            <a:normAutofit/>
          </a:bodyPr>
          <a:lstStyle/>
          <a:p>
            <a:r>
              <a:rPr lang="en-US" altLang="en-US" sz="4800" dirty="0" smtClean="0">
                <a:solidFill>
                  <a:schemeClr val="tx2"/>
                </a:solidFill>
              </a:rPr>
              <a:t>4.  The fittest will survive</a:t>
            </a:r>
          </a:p>
        </p:txBody>
      </p:sp>
      <p:pic>
        <p:nvPicPr>
          <p:cNvPr id="4" name="Picture 5" descr="healthy hor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788" y="2869248"/>
            <a:ext cx="38862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thin hor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460" y="3030379"/>
            <a:ext cx="3352800" cy="217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4042678" y="1668919"/>
            <a:ext cx="55470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 b="1" dirty="0" smtClean="0">
                <a:solidFill>
                  <a:schemeClr val="tx2"/>
                </a:solidFill>
              </a:rPr>
              <a:t>a. </a:t>
            </a:r>
            <a:r>
              <a:rPr lang="en-US" altLang="en-US" sz="3600" b="1" dirty="0">
                <a:solidFill>
                  <a:schemeClr val="tx2"/>
                </a:solidFill>
              </a:rPr>
              <a:t>Healthy or sick horse?</a:t>
            </a:r>
          </a:p>
          <a:p>
            <a:pPr>
              <a:spcBef>
                <a:spcPct val="50000"/>
              </a:spcBef>
            </a:pPr>
            <a:endParaRPr lang="en-US" alt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1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</p:bld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35</TotalTime>
  <Words>413</Words>
  <Application>Microsoft Office PowerPoint</Application>
  <PresentationFormat>Widescreen</PresentationFormat>
  <Paragraphs>68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Century Gothic</vt:lpstr>
      <vt:lpstr>Monotype Sorts</vt:lpstr>
      <vt:lpstr>Times</vt:lpstr>
      <vt:lpstr>Wingdings 3</vt:lpstr>
      <vt:lpstr>Wisp</vt:lpstr>
      <vt:lpstr>Darwin’s Theory of Evolution by Natural Selection </vt:lpstr>
      <vt:lpstr>Activity </vt:lpstr>
      <vt:lpstr>Natural Selection </vt:lpstr>
      <vt:lpstr>Darwin’s Theory of Natural Selection</vt:lpstr>
      <vt:lpstr>1.  Variation exists within every population</vt:lpstr>
      <vt:lpstr>PowerPoint Presentation</vt:lpstr>
      <vt:lpstr>2.  All species tend to produce more offspring than they can support</vt:lpstr>
      <vt:lpstr>3.  There is a Struggle for Survival</vt:lpstr>
      <vt:lpstr>4.  The fittest will survive</vt:lpstr>
      <vt:lpstr>5.  Nature (the environment) will determine which organism is the fittest to  Survive</vt:lpstr>
      <vt:lpstr>Evidence of Natural Selection</vt:lpstr>
      <vt:lpstr>Explanation for the peppered moth</vt:lpstr>
      <vt:lpstr>PowerPoint Presentation</vt:lpstr>
      <vt:lpstr>PowerPoint Presentation</vt:lpstr>
      <vt:lpstr>How does the peppered moth illustrate natural selection?</vt:lpstr>
    </vt:vector>
  </TitlesOfParts>
  <Company>Adams14.org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Darwin’s Theory of Evolution by Natural Selection</dc:title>
  <dc:creator>Roman-Wensing, Kayla</dc:creator>
  <cp:lastModifiedBy>Roman-Wensing, Kayla</cp:lastModifiedBy>
  <cp:revision>4</cp:revision>
  <dcterms:created xsi:type="dcterms:W3CDTF">2016-03-01T20:08:58Z</dcterms:created>
  <dcterms:modified xsi:type="dcterms:W3CDTF">2018-04-05T15:48:19Z</dcterms:modified>
</cp:coreProperties>
</file>